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79" r:id="rId2"/>
    <p:sldId id="280" r:id="rId3"/>
    <p:sldId id="257" r:id="rId4"/>
    <p:sldId id="282" r:id="rId5"/>
    <p:sldId id="283" r:id="rId6"/>
    <p:sldId id="281" r:id="rId7"/>
    <p:sldId id="284" r:id="rId8"/>
    <p:sldId id="287" r:id="rId9"/>
    <p:sldId id="285" r:id="rId10"/>
    <p:sldId id="288" r:id="rId11"/>
    <p:sldId id="289" r:id="rId12"/>
    <p:sldId id="290" r:id="rId13"/>
    <p:sldId id="292" r:id="rId14"/>
    <p:sldId id="293" r:id="rId15"/>
    <p:sldId id="291" r:id="rId16"/>
    <p:sldId id="295" r:id="rId17"/>
    <p:sldId id="296" r:id="rId18"/>
    <p:sldId id="294" r:id="rId19"/>
    <p:sldId id="299" r:id="rId20"/>
    <p:sldId id="303" r:id="rId21"/>
    <p:sldId id="304" r:id="rId22"/>
    <p:sldId id="302" r:id="rId23"/>
    <p:sldId id="307" r:id="rId24"/>
    <p:sldId id="308" r:id="rId25"/>
    <p:sldId id="311" r:id="rId26"/>
    <p:sldId id="316" r:id="rId27"/>
    <p:sldId id="317" r:id="rId28"/>
    <p:sldId id="318" r:id="rId29"/>
    <p:sldId id="320" r:id="rId30"/>
    <p:sldId id="321" r:id="rId31"/>
    <p:sldId id="31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AA5E9B-4B42-4111-8E0A-ADB8F3EC635C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4578F8-12BB-4A61-8C42-8F4F1B3E1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52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03D2-4D97-4BAB-B543-10E0D0BE658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1588-FF60-48B5-BF02-698B20083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9243-BF2A-4F65-B313-BE28C492109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84A8-B85E-412B-AFA7-179BD8FB5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2831-D636-40DE-B5B9-F2BC3797EC5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81DA-95C2-4C00-8FE3-1D3E187A6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4C55-09C2-4E22-8632-E6E1AB73E7A2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98B2-E110-43E1-83C1-77FD37DD4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FFA0-638F-4517-A78E-22E3ADF3688E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38B1-861A-4B0C-960C-229B21CCC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B011-FF83-45EC-B961-9294CF3C91F2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B587-9644-47B0-9252-979D0B7A5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5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F037-BD0E-4719-9A77-5599ABCA6F9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DF5B-3FC4-4C9F-ACE5-22E4B92BE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F111-9F20-4917-907E-1F837E74241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71C6-2983-4D06-8345-F18E80891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9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6A24F-3136-4AA2-94DE-F707F9012D6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C14D-5D57-41C4-A494-58450734E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751E7-2866-4788-B0F2-C8A2A33DA850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8CBF-5B6F-4669-8DD7-27CF1482E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4658-48A8-47FE-9BD1-B0F44E8600A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F7D6-1364-44F4-BD04-8C3D957A7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1275C-A617-43C7-948E-8FBFA6B7DEF6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49EDF-CE76-40C5-8EC0-E740EA77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</a:t>
            </a:r>
            <a:br>
              <a:rPr lang="en-US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 pinjam</a:t>
            </a:r>
          </a:p>
        </p:txBody>
      </p:sp>
      <p:sp>
        <p:nvSpPr>
          <p:cNvPr id="205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Bab 6</a:t>
            </a:r>
          </a:p>
        </p:txBody>
      </p:sp>
      <p:pic>
        <p:nvPicPr>
          <p:cNvPr id="2052" name="Picture 17" descr="C:\Users\Rudi Pg\Desktop\Akop2rud kanan cro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0"/>
            <a:ext cx="435292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Neraca lajur dapat terdiri dari 10 kolom + 1 keterangan, atau 12 kolom + 1 keterangan.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Keterangan berisi nama-nama akun dalam buku besar.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pertama dan kedua berisi saldo akhir setiap akun dalam buku besar.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ketiga dan keempat berfungsi untuk menyesuaikan berbagai akun yang belum tepat karena adanya beberapa hal yang belum dicatat dalam buku harian dan buku besar.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kelima dan keenam berisi kumpulan saldo semua akun yang ada di buku besar yang telah disesuaikan.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ketujuh dan kedelapan berisi saldo akun pendapatan dan semua akun beban yang ada, dan selisihnya diakui sebagai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sisa hasil usaha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4929A-5953-4A11-8E2D-25E73E0C654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6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kesembilan dan kesepuluh berisi saldo awal modal (atau laba ditahan dan laba usaha periode tersebut) serta saldo akun prive atau dividen.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Penjumlahan antara saldo modal awal dan laba usaha kemudian dikurangi dengan prive atau dividen akan dicatat sebagai modal atau laba ditahan akhir periode tersebut.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neraca lajurnya terdiri dari 10 kolom + 1 keterangan, maka kolom kesembilan dan kesepuluh ini ditiadakan.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6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kesebelas dan keduabelas berisi saldo semua akun neraca pada akhir periode.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DD441-9824-4DB5-AD3F-7C936B145A1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Beban Penyusutan Aktiva Tetap </a:t>
            </a:r>
            <a:r>
              <a:rPr lang="en-US" sz="2400" smtClean="0"/>
              <a:t>(bangunan, kendaraan, peralatan, mesin, dan sebagainya) dibebankan pada suatu periode akuntansi tertentu atas pemanfaatan aktiva tetap yang dimiliki perusahaan.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Pembebanan tersebut mengalokasikan pengorbanan ekonomis perusahaan demi memiliki aktiva tetap tertentu ke periode-periode akuntansi yang menikmati aktiva tetap tersebut.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Lawan dari akun beban penyusutan adalah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akumulasi penyusutan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Akun </a:t>
            </a:r>
            <a:r>
              <a:rPr lang="en-US" sz="2400" b="1" smtClean="0"/>
              <a:t>Akumulasi Penyusutan </a:t>
            </a:r>
            <a:r>
              <a:rPr lang="en-US" sz="2400" smtClean="0"/>
              <a:t>digunakan untuk menampung penjumlahan dari semua beban penyusutan selama umur ekonomis aktiva.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neraca, akun ini akan dikurangkan dari aktiva bersangkutan.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A8A2B-5B53-4B6D-8AD1-F8DCE279539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Neraca lajur dibuat hanya untuk menolong dan mempermudah dalam penyusunan laporan keuangan, sehingga perlu diperhatikan urutan penyusunannya.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saldo semua akun yang ada di buku besar diketahui, saldonya disusun dalam kolom Neraca Saldo (kolom pertama dan kedua).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 ini belum memperhitungkan penyesuaian atas beberapa hal yang belum tercatat.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 ini baru merupakan neraca percobaan yang didasarkan hanya pada saldo akun-akun yang ada di buku besar (yang dicatat dan dibukukan berdasarkan transaksi yang telah dibuat perusahaan selama periode tersebut).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4F952-343F-4091-846A-450EBC9BB99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Hal-hal yang belum dicatat kemudian disesuaikan dan dimasukkan ke dalam kolom Penyesuaian (kolom ketiga dan keempat).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ini berfungsi untuk menyesuaikan akun pendapatan, akun biaya, akun aktiva, dan akun kewajiban.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Penyesuaian ini biasanya didasarkan pada data dan informasi internal yang menjadi bukti internal, misalnya bukti memorial yang dibuat oleh manajer akuntansi atau kepala bagian akuntansi.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penyesuaian, neraca saldo harus disesuaikan dengan informasi baru tersebut sehingga tersusunlah neraca saldo yang telah disesuaikan (kolom kelima dan keenam). </a:t>
            </a:r>
          </a:p>
          <a:p>
            <a:pPr lvl="2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 yang telah disesuaikan ini menampung informasi tambahan yang menjadi dasar penyesuaian, sehingga saldo beberapa akun berubah sesuai informasi tambahan yang ada.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D767-2273-49B5-B8EB-31CF05A27A9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kolom berikutnya (kolom ketujuh dan kedelapan) disusun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perhitungan hasil usaha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dengan menghitung selisih antara pendapatan dengan seluruh beban yang dikeluarkan.</a:t>
            </a:r>
          </a:p>
          <a:p>
            <a:pPr marL="1169988" lvl="2" indent="-3127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pendapatan dimasukkan di sisi kredit, sedangkan saldo semua akun beban dimasukkan di sisi debet. </a:t>
            </a:r>
          </a:p>
          <a:p>
            <a:pPr marL="1169988" lvl="2" indent="-3127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 antara jumlah sisi kredit dan sisi debet diakui sebagai </a:t>
            </a: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sisa hasil usaha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tersebut.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kolom terakhir (kolom kesembilan dan kesepuluh), semua akun aktiva, utang, dan ekuitas koperasi dalam kolom neraca saldo yang disesuaikan akan dipindahkan ke kolom neraca. </a:t>
            </a:r>
          </a:p>
          <a:p>
            <a:pPr marL="1169988" lvl="2" indent="-3127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 yang telah diketahui dari kolom sebelumnya dipindahkan ke kolom ini di sisi kredit sebagai penambah ekuitas koperasi.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B87F0-DABE-4646-AC3A-D0BB98C9A5A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Pada akhir siklus akuntansi, pengurus koperasi harus membuat laporan keuangan koperasi untuk berbagai pihak yang berkepentingan.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Laporan keuangan merupakan laporan pertanggungjawaban pengurus koperasi atas hasil usaha koperasi selama suatu periode tertentu, beserta posisi keuangan koperasi pada akhir periode tersebut. </a:t>
            </a:r>
            <a:endParaRPr lang="en-US" alt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588A8-501C-44EE-BD81-E474AD36723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Sesuai dengan Standar Akuntansi Keuangan tahun 2007 yang berlaku di Indonesia (PSAK No. 27 tahun 2007), laporan keuangan koperasi terdiri dari: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/>
              <a:t>Perhitungan Hasil Usaha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laporan yang menunjukkan  kemampuan koperasi dalam menghasilkan laba selama suatu periode akuntansi atau satu tahun. </a:t>
            </a:r>
          </a:p>
          <a:p>
            <a:pPr marL="1206500" lvl="2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Hasil Usaha memerinci hasil usaha dari anggota dan laba dari aktivitas koperasi non anggota.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/>
              <a:t>Neraca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suatu daftar yang menunjukkan posisi sumber daya koperasi, serta dari mana sumber daya tersebut diperoleh.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/>
              <a:t>Laporan Arus Kas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suatu laporan mengenai arus keluar masuknya kas selama suatu periode tertentu (saldo awal kas, sumber penerimaan kas, sumber pengeluaran kas, dan saldo akhir kas).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2EFF1-21AA-4D68-8EFA-D747E9D75F3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b="1" smtClean="0"/>
              <a:t>Laporan Promosi Ekonomi Anggota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laporan yang menunjukkan manfaat ekonomi yang diterima anggota koperasi selama suatu periode tertentu. Laporan ini mencakup 4 unsur, yaitu:</a:t>
            </a:r>
          </a:p>
          <a:p>
            <a:pPr marL="1206500" lvl="2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 ekonomi dari pembelian barang atau pengadaan jasa bersama.</a:t>
            </a:r>
          </a:p>
          <a:p>
            <a:pPr marL="1206500" lvl="2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 ekonomi dari pemasaran dan pengolahan bersama.</a:t>
            </a:r>
          </a:p>
          <a:p>
            <a:pPr marL="1206500" lvl="2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 ekonomi dari simpan pinjam lewat koperasi.</a:t>
            </a:r>
          </a:p>
          <a:p>
            <a:pPr marL="1206500" lvl="2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 ekonomi dalam bentuk pembagian sisa hasil usaha.</a:t>
            </a:r>
            <a:endParaRPr lang="en-US" sz="105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04EC-F15E-4B63-80AC-98515280F90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3538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/>
              <a:t>Perhitungan Hasil Usaha </a:t>
            </a:r>
          </a:p>
          <a:p>
            <a:pPr marL="93663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 suatu periode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dihitung  dengan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mengurangkan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 dari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diperoleh (dalam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itu).</a:t>
            </a:r>
            <a:endParaRPr lang="en-US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4E0A8-DCAB-4ACA-919D-DFCE5EA6A50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38325"/>
            <a:ext cx="5967412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Koperasi Simpan Pinjam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Koperasi simpan pinjam </a:t>
            </a:r>
            <a:r>
              <a:rPr lang="en-US" sz="2400" smtClean="0"/>
              <a:t>bergerak dalam bidang pemupukan simpanan dana dari para anggotanya, untuk kemudian dipinjamkan kembali kepada para anggota yang memerlukan bantuan dana.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 utama koperasi simpan pinjam adalah menyediakan jasa penyimpanan dan peminjaman dana kepada anggota koperasi.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Walaupun pemupukan modal dilakukan koperasi dari para anggotanya, sering kali jumlah uang yang ingin dipinjam oleh anggota lebih besar dari modal yang dimiliki koperasi.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 itu, tidak jarang koperasi harus meminjam uang dari kreditor di luar koperasi, seperti bank atau koperasi kredit.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5BA1-BC9F-43E4-8CF6-BDA81509CF6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3538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b="1" smtClean="0"/>
              <a:t>Neraca</a:t>
            </a: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arenR"/>
              <a:defRPr/>
            </a:pPr>
            <a:r>
              <a:rPr lang="en-US" sz="1800" b="1" smtClean="0"/>
              <a:t>Bentuk T </a:t>
            </a:r>
          </a:p>
          <a:p>
            <a:pPr marL="806450" lvl="1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bentuk ini disusun dengan memasukkan </a:t>
            </a: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 akun aktiva (dalam neraca saldo) ke sisi kiri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 akun utang serta ekuitas ke sisi kanan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(kewajiban). </a:t>
            </a:r>
          </a:p>
          <a:p>
            <a:pPr marL="806450" lvl="1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ekuitas koperasi yang dicatat dalam neraca ini adalah </a:t>
            </a:r>
            <a:r>
              <a:rPr lang="en-US" sz="1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ekuitas akhir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(Simpanan Pokok, Simpanan Wajib, SHU periode berjalan).</a:t>
            </a:r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arenR" startAt="2"/>
              <a:defRPr/>
            </a:pPr>
            <a:r>
              <a:rPr lang="en-US" sz="1800" b="1" smtClean="0"/>
              <a:t>Bentuk Laporan</a:t>
            </a:r>
          </a:p>
          <a:p>
            <a:pPr marL="806450" lvl="1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bentuk ini disusun dengan urutan aktiva dan kewajiban disusun dari atas ke bawah (vertikal).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58C6-6989-483F-A4ED-861BE1AA85A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285750"/>
            <a:ext cx="8229600" cy="6000750"/>
          </a:xfrm>
          <a:prstGeom prst="rect">
            <a:avLst/>
          </a:prstGeom>
        </p:spPr>
        <p:txBody>
          <a:bodyPr/>
          <a:lstStyle/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en-US" b="1">
              <a:solidFill>
                <a:schemeClr val="accent1"/>
              </a:solidFill>
              <a:latin typeface="+mn-lt"/>
              <a:cs typeface="+mn-cs"/>
            </a:endParaRPr>
          </a:p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en-US" b="1">
              <a:solidFill>
                <a:schemeClr val="accent1"/>
              </a:solidFill>
              <a:latin typeface="+mn-lt"/>
              <a:cs typeface="+mn-cs"/>
            </a:endParaRPr>
          </a:p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en-US" b="1">
              <a:solidFill>
                <a:schemeClr val="accent1"/>
              </a:solidFill>
              <a:latin typeface="+mn-lt"/>
              <a:cs typeface="+mn-cs"/>
            </a:endParaRPr>
          </a:p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en-US" b="1">
              <a:solidFill>
                <a:schemeClr val="accent1"/>
              </a:solidFill>
              <a:latin typeface="+mn-lt"/>
              <a:cs typeface="+mn-cs"/>
            </a:endParaRPr>
          </a:p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b="1">
                <a:solidFill>
                  <a:schemeClr val="accent1"/>
                </a:solidFill>
                <a:latin typeface="+mn-lt"/>
                <a:cs typeface="+mn-cs"/>
              </a:rPr>
              <a:t>(a)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37079-42CD-4049-B7E6-35CDAA2BDCF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214563"/>
            <a:ext cx="69294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285750"/>
            <a:ext cx="8229600" cy="6000750"/>
          </a:xfrm>
          <a:prstGeom prst="rect">
            <a:avLst/>
          </a:prstGeom>
        </p:spPr>
        <p:txBody>
          <a:bodyPr/>
          <a:lstStyle/>
          <a:p>
            <a:pPr marL="363538" indent="-269875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b="1">
                <a:solidFill>
                  <a:schemeClr val="accent1"/>
                </a:solidFill>
                <a:latin typeface="+mn-lt"/>
                <a:cs typeface="+mn-cs"/>
              </a:rPr>
              <a:t>(b)</a:t>
            </a:r>
            <a:endParaRPr lang="en-US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06E8E-C7DD-4C0B-ACAC-894184FE2D8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188" y="285750"/>
            <a:ext cx="6072187" cy="5981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D972E-ECC7-4E99-8632-3F62520FFAE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798513"/>
          <a:ext cx="7858125" cy="5400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5"/>
                <a:gridCol w="3428995"/>
                <a:gridCol w="3428995"/>
              </a:tblGrid>
              <a:tr h="370884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latin typeface="+mj-lt"/>
                        </a:rPr>
                        <a:t>Kelompok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latin typeface="+mj-lt"/>
                        </a:rPr>
                        <a:t>Akun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 marT="45725" marB="45725"/>
                </a:tc>
              </a:tr>
              <a:tr h="1554663">
                <a:tc rowSpan="5"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+mj-lt"/>
                        </a:rPr>
                        <a:t>1.  </a:t>
                      </a:r>
                      <a:r>
                        <a:rPr lang="en-US" sz="1200" b="1" smtClean="0">
                          <a:latin typeface="+mj-lt"/>
                        </a:rPr>
                        <a:t>Aktiva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</a:rPr>
                        <a:t>Aktiva Lancar</a:t>
                      </a:r>
                      <a:r>
                        <a:rPr lang="en-US" sz="1200" smtClean="0"/>
                        <a:t> adalah harta yang diharapkan menjadi uang dalam tempo satu tahun. 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93663" indent="-93663"/>
                      <a:r>
                        <a:rPr lang="en-US" sz="1200" b="1" smtClean="0"/>
                        <a:t>Kas</a:t>
                      </a:r>
                      <a:r>
                        <a:rPr lang="en-US" sz="1200" smtClean="0"/>
                        <a:t>: uang tunai dan setara uang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Surat-surat Berharga</a:t>
                      </a:r>
                      <a:r>
                        <a:rPr lang="en-US" sz="1200" smtClean="0"/>
                        <a:t>: investasi jangka pendek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Piutang Usaha/Piutang Nonanggota</a:t>
                      </a:r>
                      <a:r>
                        <a:rPr lang="en-US" sz="1200" smtClean="0"/>
                        <a:t>, </a:t>
                      </a:r>
                      <a:r>
                        <a:rPr lang="en-US" sz="1200" b="1" smtClean="0"/>
                        <a:t>Piutang Anggota</a:t>
                      </a:r>
                      <a:r>
                        <a:rPr lang="en-US" sz="1200" smtClean="0"/>
                        <a:t>, </a:t>
                      </a:r>
                      <a:r>
                        <a:rPr lang="en-US" sz="1200" b="1" smtClean="0"/>
                        <a:t>Piutang Karyawan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Persediaan</a:t>
                      </a:r>
                      <a:r>
                        <a:rPr lang="en-US" sz="1200" smtClean="0"/>
                        <a:t>: barang dagangan atau bahan baku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Biaya-biaya dibayar di muka</a:t>
                      </a:r>
                      <a:r>
                        <a:rPr lang="en-US" sz="1200" smtClean="0"/>
                        <a:t>: sewa, asuransi, dll. 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Perlengkapan Usaha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Lain-lain</a:t>
                      </a:r>
                      <a:endParaRPr lang="en-US" sz="1200" b="1"/>
                    </a:p>
                  </a:txBody>
                  <a:tcPr marL="91439" marR="91439" marT="45725" marB="45725"/>
                </a:tc>
              </a:tr>
              <a:tr h="1005958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smtClean="0">
                          <a:solidFill>
                            <a:schemeClr val="accent1"/>
                          </a:solidFill>
                        </a:rPr>
                        <a:t>Investasi Jangka Panjang </a:t>
                      </a:r>
                      <a:r>
                        <a:rPr lang="sv-SE" sz="1200" smtClean="0"/>
                        <a:t>adalah dana yang ditanamkan pada berbagai jenis aktiva yang diharapkan memberikan penghasilan.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93663" indent="-93663"/>
                      <a:r>
                        <a:rPr lang="en-US" sz="1200" b="1" smtClean="0"/>
                        <a:t>Penyertaan dalam koperasi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Penyertaan dalam nonkoperasi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Investasi dalam aktiva tetap berwujud</a:t>
                      </a:r>
                      <a:r>
                        <a:rPr lang="en-US" sz="1200" smtClean="0"/>
                        <a:t>: tanah dan lainnya</a:t>
                      </a:r>
                    </a:p>
                    <a:p>
                      <a:pPr marL="93663" indent="-93663"/>
                      <a:r>
                        <a:rPr lang="en-US" sz="1200" b="1" smtClean="0"/>
                        <a:t>Lain-lain</a:t>
                      </a:r>
                      <a:endParaRPr lang="en-US" sz="1200" b="1"/>
                    </a:p>
                  </a:txBody>
                  <a:tcPr marL="91439" marR="91439" marT="45725" marB="45725"/>
                </a:tc>
              </a:tr>
              <a:tr h="823057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smtClean="0">
                          <a:solidFill>
                            <a:schemeClr val="accent1"/>
                          </a:solidFill>
                        </a:rPr>
                        <a:t>Aktiva Tetap Berwujud </a:t>
                      </a:r>
                      <a:r>
                        <a:rPr lang="sv-SE" sz="1200" smtClean="0"/>
                        <a:t>adalah semua aktiva yang berumur lebih dari satu tahun dan memiliki wujud fisik.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fi-FI" sz="1200" b="1" smtClean="0"/>
                        <a:t>Peralatan Kantor</a:t>
                      </a:r>
                    </a:p>
                    <a:p>
                      <a:r>
                        <a:rPr lang="fi-FI" sz="1200" b="1" smtClean="0"/>
                        <a:t>Kendaraan</a:t>
                      </a:r>
                    </a:p>
                    <a:p>
                      <a:r>
                        <a:rPr lang="fi-FI" sz="1200" b="1" smtClean="0"/>
                        <a:t>Mesin</a:t>
                      </a:r>
                    </a:p>
                    <a:p>
                      <a:r>
                        <a:rPr lang="fi-FI" sz="1200" b="1" smtClean="0"/>
                        <a:t>Tanah</a:t>
                      </a:r>
                      <a:endParaRPr lang="en-US" sz="1200" b="1"/>
                    </a:p>
                  </a:txBody>
                  <a:tcPr marL="91439" marR="91439" marT="45725" marB="45725"/>
                </a:tc>
              </a:tr>
              <a:tr h="1005958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smtClean="0">
                          <a:solidFill>
                            <a:schemeClr val="accent1"/>
                          </a:solidFill>
                        </a:rPr>
                        <a:t>Aktiva Tetap Tidak Berwujud </a:t>
                      </a:r>
                      <a:r>
                        <a:rPr lang="sv-SE" sz="1200" smtClean="0"/>
                        <a:t>adalah semua aktiva yang tidak memiliki wujud fisik tetapi memiliki manfaat nyata bagi koperasi.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Goodwill</a:t>
                      </a:r>
                    </a:p>
                    <a:p>
                      <a:r>
                        <a:rPr lang="en-US" sz="1200" b="1" smtClean="0"/>
                        <a:t>Hak Paten</a:t>
                      </a:r>
                    </a:p>
                    <a:p>
                      <a:r>
                        <a:rPr lang="en-US" sz="1200" b="1" smtClean="0"/>
                        <a:t>Merk Dagang</a:t>
                      </a:r>
                    </a:p>
                    <a:p>
                      <a:r>
                        <a:rPr lang="en-US" sz="1200" b="1" smtClean="0"/>
                        <a:t>Hak Cipta</a:t>
                      </a:r>
                    </a:p>
                    <a:p>
                      <a:r>
                        <a:rPr lang="en-US" sz="1200" b="1" smtClean="0"/>
                        <a:t>Lain-lain</a:t>
                      </a:r>
                      <a:endParaRPr lang="en-US" sz="1200" b="1"/>
                    </a:p>
                  </a:txBody>
                  <a:tcPr marL="91439" marR="91439" marT="45725" marB="45725"/>
                </a:tc>
              </a:tr>
              <a:tr h="640155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smtClean="0">
                          <a:solidFill>
                            <a:schemeClr val="accent1"/>
                          </a:solidFill>
                        </a:rPr>
                        <a:t>Aktiva Lain-lain </a:t>
                      </a:r>
                      <a:r>
                        <a:rPr lang="sv-SE" sz="1200" smtClean="0"/>
                        <a:t>adalah aktiva yang tidak dapat dikelompokkan ke dalam kelompok-kelompok aktiva di atas.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Titipan kepada penjual</a:t>
                      </a:r>
                    </a:p>
                    <a:p>
                      <a:r>
                        <a:rPr lang="en-US" sz="1200" b="1" smtClean="0"/>
                        <a:t>Bangunan dalam pengerjaan</a:t>
                      </a:r>
                    </a:p>
                    <a:p>
                      <a:r>
                        <a:rPr lang="en-US" sz="1200" b="1" smtClean="0"/>
                        <a:t>Lain-lain</a:t>
                      </a:r>
                      <a:endParaRPr lang="en-US" sz="1200" b="1"/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5750"/>
            <a:ext cx="8229600" cy="6000750"/>
          </a:xfrm>
          <a:prstGeom prst="rect">
            <a:avLst/>
          </a:prstGeom>
        </p:spPr>
        <p:txBody>
          <a:bodyPr/>
          <a:lstStyle/>
          <a:p>
            <a:pPr marL="436563" lvl="1" indent="-342900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b="1">
                <a:latin typeface="+mn-lt"/>
              </a:rPr>
              <a:t>Susunan Neraca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8D2CB-D612-4F1A-809D-7F52D92A4D9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798513"/>
          <a:ext cx="7858125" cy="375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5"/>
                <a:gridCol w="3428995"/>
                <a:gridCol w="3428995"/>
              </a:tblGrid>
              <a:tr h="37084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latin typeface="+mj-lt"/>
                        </a:rPr>
                        <a:t>Kelompok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latin typeface="+mj-lt"/>
                        </a:rPr>
                        <a:t>Akun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+mj-lt"/>
                        </a:rPr>
                        <a:t>2.  </a:t>
                      </a:r>
                      <a:r>
                        <a:rPr lang="en-US" sz="1200" b="1" smtClean="0">
                          <a:latin typeface="+mj-lt"/>
                        </a:rPr>
                        <a:t>Utang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</a:rPr>
                        <a:t>Utang Lancar </a:t>
                      </a:r>
                      <a:r>
                        <a:rPr lang="en-US" sz="1200" smtClean="0"/>
                        <a:t>adalah kewajiban koperasi yang akan jatuh tempo dalam waktu setahun.</a:t>
                      </a:r>
                      <a:endParaRPr lang="en-US" sz="12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v-SE" sz="1200" b="1" smtClean="0"/>
                        <a:t>Utang Usaha</a:t>
                      </a:r>
                    </a:p>
                    <a:p>
                      <a:r>
                        <a:rPr lang="sv-SE" sz="1200" b="1" smtClean="0"/>
                        <a:t>Utang Wesel</a:t>
                      </a:r>
                    </a:p>
                    <a:p>
                      <a:r>
                        <a:rPr lang="sv-SE" sz="1200" b="1" smtClean="0"/>
                        <a:t>Dana-dana</a:t>
                      </a:r>
                    </a:p>
                    <a:p>
                      <a:r>
                        <a:rPr lang="sv-SE" sz="1200" b="1" smtClean="0"/>
                        <a:t>Simpanan Sukarela</a:t>
                      </a:r>
                    </a:p>
                    <a:p>
                      <a:r>
                        <a:rPr lang="sv-SE" sz="1200" b="1" smtClean="0"/>
                        <a:t>Utang Pajak</a:t>
                      </a:r>
                      <a:endParaRPr lang="en-US" sz="1200" b="1"/>
                    </a:p>
                  </a:txBody>
                  <a:tcPr marL="91439" marR="91439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</a:rPr>
                        <a:t>Pendapatan Diterima di Muka</a:t>
                      </a:r>
                      <a:endParaRPr lang="en-US" sz="1200" b="1">
                        <a:solidFill>
                          <a:schemeClr val="accent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Pendapatan Diterima di Muka</a:t>
                      </a:r>
                    </a:p>
                  </a:txBody>
                  <a:tcPr marL="91439" marR="91439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</a:rPr>
                        <a:t>Utang Jangka Panjang 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adalah kewajiban yang jatuh tempo lebih dari satu tahun.</a:t>
                      </a: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Utang Bank</a:t>
                      </a:r>
                    </a:p>
                    <a:p>
                      <a:r>
                        <a:rPr lang="en-US" sz="1200" b="1" smtClean="0"/>
                        <a:t>Obligasi</a:t>
                      </a:r>
                    </a:p>
                    <a:p>
                      <a:r>
                        <a:rPr lang="en-US" sz="1200" b="1" smtClean="0"/>
                        <a:t>Lain-lain</a:t>
                      </a:r>
                      <a:endParaRPr lang="en-US" sz="1200" b="1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+mj-lt"/>
                        </a:rPr>
                        <a:t>3.  </a:t>
                      </a:r>
                      <a:r>
                        <a:rPr lang="en-US" sz="1200" b="1" smtClean="0">
                          <a:latin typeface="+mj-lt"/>
                        </a:rPr>
                        <a:t>Ekuitas</a:t>
                      </a:r>
                      <a:endParaRPr lang="en-US" sz="1200" b="1">
                        <a:latin typeface="+mj-lt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>
                          <a:solidFill>
                            <a:schemeClr val="accent1"/>
                          </a:solidFill>
                        </a:rPr>
                        <a:t>Ekuitas Koperasi </a:t>
                      </a:r>
                      <a:r>
                        <a:rPr lang="en-US" sz="1200" smtClean="0"/>
                        <a:t>adalah semua kewajiban koperasi kepada anggota koperasi.</a:t>
                      </a:r>
                      <a:endParaRPr lang="en-US" sz="12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Simpanan Pokok</a:t>
                      </a:r>
                    </a:p>
                    <a:p>
                      <a:r>
                        <a:rPr lang="en-US" sz="1200" b="1" smtClean="0"/>
                        <a:t>Simpanan Wajib</a:t>
                      </a:r>
                    </a:p>
                    <a:p>
                      <a:r>
                        <a:rPr lang="en-US" sz="1200" b="1" smtClean="0"/>
                        <a:t>Simpanan Penyetaraan Partisipasi Anggota</a:t>
                      </a:r>
                    </a:p>
                    <a:p>
                      <a:r>
                        <a:rPr lang="en-US" sz="1200" b="1" smtClean="0"/>
                        <a:t>Modal Penyertaan</a:t>
                      </a:r>
                    </a:p>
                    <a:p>
                      <a:r>
                        <a:rPr lang="en-US" sz="1200" b="1" smtClean="0"/>
                        <a:t>Modal Sumbangan/Donasi</a:t>
                      </a:r>
                    </a:p>
                    <a:p>
                      <a:r>
                        <a:rPr lang="en-US" sz="1200" b="1" smtClean="0"/>
                        <a:t>Cadangan</a:t>
                      </a:r>
                    </a:p>
                    <a:p>
                      <a:r>
                        <a:rPr lang="en-US" sz="1200" b="1" smtClean="0"/>
                        <a:t>SHU yang Belum Dibagi</a:t>
                      </a:r>
                      <a:endParaRPr lang="en-US" sz="1200" b="1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5750"/>
            <a:ext cx="8229600" cy="6000750"/>
          </a:xfrm>
          <a:prstGeom prst="rect">
            <a:avLst/>
          </a:prstGeom>
        </p:spPr>
        <p:txBody>
          <a:bodyPr/>
          <a:lstStyle/>
          <a:p>
            <a:pPr marL="436563" lvl="1" indent="-342900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b="1">
                <a:latin typeface="+mn-lt"/>
              </a:rPr>
              <a:t>Susunan Neraca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3538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000" b="1" smtClean="0"/>
              <a:t>Laporan </a:t>
            </a:r>
            <a:br>
              <a:rPr lang="en-US" sz="2000" b="1" smtClean="0"/>
            </a:br>
            <a:r>
              <a:rPr lang="en-US" sz="2000" b="1" smtClean="0"/>
              <a:t>Arus Kas </a:t>
            </a:r>
          </a:p>
          <a:p>
            <a:pPr marL="93663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penerimaan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pengeluaran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 koperasi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dipilah menjadi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kelompok,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 aktivitas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aktivitas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investasi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 </a:t>
            </a:r>
            <a:b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pembiayaan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BA818-B7AD-4068-B11C-0712C24AD09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428750"/>
            <a:ext cx="62865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Keuangan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3538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b="1" smtClean="0"/>
              <a:t>Laporan Promosi Ekonomi Anggota </a:t>
            </a:r>
          </a:p>
          <a:p>
            <a:pPr marL="363538" lvl="1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arenR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ini menunjukkan ”manfaat lebih” yang diperoleh anggota dari koperasi. </a:t>
            </a:r>
          </a:p>
          <a:p>
            <a:pPr marL="712788" lvl="2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”Manfaat lebih” diukur dengan membandingkan manfaat yang diberikan koperasi kepada para anggotanya dengan jika mereka bertransaksi melalui lembaga lain. </a:t>
            </a:r>
          </a:p>
          <a:p>
            <a:pPr marL="712788" lvl="2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Jadi, data dari lembaga di luar koperasi yang digunakan sebagai pembanding akan sangat mempengaruhi “kinerja” pengurus koperasi. </a:t>
            </a:r>
          </a:p>
          <a:p>
            <a:pPr marL="363538" lvl="1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arenR"/>
              <a:defRPr/>
            </a:pP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 ekonomi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diperoleh anggota dari aktivitas simpan pinjam dihitung dengan menjumlahkan: </a:t>
            </a:r>
          </a:p>
          <a:p>
            <a:pPr marL="712788" lvl="2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Penghematan beban pinjaman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yang dihitung dengan membandingkan jumlah </a:t>
            </a: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 bunga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 provisi 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harus dikeluarkan anggota antara meminjam dari koperasi dan meminjam dari badan usaha lainnya.</a:t>
            </a:r>
          </a:p>
          <a:p>
            <a:pPr marL="712788" lvl="2" indent="-2682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Kelebihan balas jasa simpanan</a:t>
            </a: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yang dihitung dengan membandingkan total pendapatan bunga yang diperoleh anggota dari koperasi antara menyimpan di koperasi dan menyimpan uangnya di badan usaha lain.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F46D-F649-4F7F-A5EE-5BECA225105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00750"/>
          </a:xfrm>
        </p:spPr>
        <p:txBody>
          <a:bodyPr/>
          <a:lstStyle/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en-US" sz="1800" b="1" smtClean="0">
              <a:solidFill>
                <a:schemeClr val="accent1"/>
              </a:solidFill>
            </a:endParaRPr>
          </a:p>
          <a:p>
            <a:pPr marL="363538" lvl="1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(a)</a:t>
            </a:r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436563" lvl="1" indent="-3429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endParaRPr lang="en-US" sz="1800" b="1" smtClean="0"/>
          </a:p>
          <a:p>
            <a:pPr marL="363538" lvl="1" indent="-269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E9E03-68AF-40CC-A91F-A92D2457731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071813"/>
            <a:ext cx="646271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714375"/>
            <a:ext cx="60007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Jurnal Penutup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Pada akhir periode akuntansi, buku akuntansi harus ditutup sebagai tanda berakhirnya pencatatan dan pelaporan akuntansi.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Proses penutupan buku suatu koperasi dilakukan dengan memindahkan akun-akun nominal (semua akun laporan laba rugi) ke akun riil (semua akun neraca).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8E6FF-A223-4CB5-86C9-F542026F88C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Jurnal Penutup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Langkah-langkah yang diperlukan dalam menyusun jurnal penutup adalah sebagai berikut: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 semua akun pendapatan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cara mendebet akun pendapatan dan mengkredit akun ikhtisar laba rugi.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 semua akun beban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cara mendebet akun ikhtisar laba rugi dan mengkredit semua akun beban.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 akun Ikhtisar Laba Rugi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cara mendebet akun ikhtisar laba rugi dan mengkredit akun SHU sebesar selisih antara pendapatan dan beban.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 akun-akun SHU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cara mendebet akun SHU dan mengkredit akun-akun yang merupakan komponen untuk mengalokasikan SHU, yaitu akun-akun Dana dan Cadangan.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FE73-A804-46B8-A7C9-6BCF4534F99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Koperasi Simpan Pinjam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9EC38-4B1B-4B06-B788-9961310DEE5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1525588"/>
            <a:ext cx="5429250" cy="466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Jurnal Penutup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E3F39-E65A-4A64-B861-2DF5FEE2DFF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593975"/>
            <a:ext cx="6643688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1428750"/>
            <a:ext cx="6608763" cy="1190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Jurnal Penutup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9FAE0-F972-4FB6-9E68-09A50F238EB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1"/>
                </a:solidFill>
              </a:rPr>
              <a:t>BAB 6 – Koperasi Simpan Pinjam</a:t>
            </a:r>
            <a:endParaRPr lang="en-US" b="1">
              <a:solidFill>
                <a:schemeClr val="accent1"/>
              </a:solidFill>
            </a:endParaRPr>
          </a:p>
        </p:txBody>
      </p:sp>
      <p:pic>
        <p:nvPicPr>
          <p:cNvPr id="3277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" y="1928813"/>
            <a:ext cx="7700963" cy="328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Urutan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 koperasi harus disertai dengan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 transaksi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(faktur, nota, kwitansi, bukti pengeluaran uang, bukti penerimaan uang, dan lain-lain).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 koperasi dicatat (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dijurnal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dalam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jurnal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beberapa waktu (seminggu, dua minggu, atau sebulan sekali), catatan transaksi dalam buku harian dipindahkan (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diposting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ke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besar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 dengan transaksi dan nama akunnya.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akhir periode akuntansi, setiap akun yang ada di buku besar dihitung dan dicari saldo akhirnya, kemudian disusunlah suatu daftar akun beserta saldo akhirnya yang disebut dengan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ada hal-hal yang belum tepat dan harus disesuaikan, perlu dibuat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 penyesuaian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kemudian disusunlah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saldo yang telah disesuaikan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 neraca saldo tersebut disusunlah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keuangan koperasi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dengan membuat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laba rugi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perubahan modal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6CF3A-3246-4481-A4B1-E739B0CA562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Urutan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indent="-2492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</a:t>
            </a:r>
            <a:b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DF03B-5DE1-4707-B32D-8B3322290C0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428750"/>
            <a:ext cx="4357688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indent="-2492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</a:t>
            </a:r>
            <a:b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473200"/>
            <a:ext cx="671512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Urutan Pencatatan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19FCC-9D77-4166-A723-6068A2C347B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indent="-2492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</a:t>
            </a:r>
            <a:b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Urutan Pencatatan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FB72-B017-492A-8CCB-3D864CC5F05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1371600"/>
            <a:ext cx="5802313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Neraca Lajur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Kita dapat mempergunakan media penolong untuk mempermudah penyusunan laporan keuangan tersebut, yaitu </a:t>
            </a:r>
            <a:r>
              <a:rPr lang="en-US" sz="2400" smtClean="0">
                <a:solidFill>
                  <a:schemeClr val="accent1"/>
                </a:solidFill>
              </a:rPr>
              <a:t>neraca lajur</a:t>
            </a:r>
            <a:r>
              <a:rPr lang="en-US" sz="2400" smtClean="0"/>
              <a:t>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 lajur bukan merupakan alat akuntansi yang harus dibuat sebelum menyusun laporan keuangan.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9C946-C358-4DAD-994B-65DF8300825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3BE66-F4ED-4CC6-A981-68D28E9BB04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275" y="714375"/>
            <a:ext cx="7551738" cy="5114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1816</Words>
  <Application>Microsoft Office PowerPoint</Application>
  <PresentationFormat>On-screen Show (4:3)</PresentationFormat>
  <Paragraphs>218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Calibri</vt:lpstr>
      <vt:lpstr>Office Theme</vt:lpstr>
      <vt:lpstr>Koperasi  simpan pinjam</vt:lpstr>
      <vt:lpstr>Koperasi Simpan Pinjam</vt:lpstr>
      <vt:lpstr>Koperasi Simpan Pinjam</vt:lpstr>
      <vt:lpstr>Urutan Pencatatan</vt:lpstr>
      <vt:lpstr>Urutan Pencatatan</vt:lpstr>
      <vt:lpstr>Urutan Pencatatan</vt:lpstr>
      <vt:lpstr>Urutan Pencatatan</vt:lpstr>
      <vt:lpstr>Neraca Lajur</vt:lpstr>
      <vt:lpstr>PowerPoint Presentation</vt:lpstr>
      <vt:lpstr>Neraca Lajur</vt:lpstr>
      <vt:lpstr>Neraca Lajur</vt:lpstr>
      <vt:lpstr>Neraca Lajur</vt:lpstr>
      <vt:lpstr>Neraca Lajur</vt:lpstr>
      <vt:lpstr>Neraca Lajur</vt:lpstr>
      <vt:lpstr>Neraca Lajur</vt:lpstr>
      <vt:lpstr>Laporan Keuangan</vt:lpstr>
      <vt:lpstr>Laporan Keuangan</vt:lpstr>
      <vt:lpstr>Laporan Keuangan</vt:lpstr>
      <vt:lpstr>Laporan Keuangan</vt:lpstr>
      <vt:lpstr>Laporan Keuangan</vt:lpstr>
      <vt:lpstr>PowerPoint Presentation</vt:lpstr>
      <vt:lpstr>PowerPoint Presentation</vt:lpstr>
      <vt:lpstr>PowerPoint Presentation</vt:lpstr>
      <vt:lpstr>PowerPoint Presentation</vt:lpstr>
      <vt:lpstr>Laporan Keuangan</vt:lpstr>
      <vt:lpstr>Laporan Keuangan</vt:lpstr>
      <vt:lpstr>PowerPoint Presentation</vt:lpstr>
      <vt:lpstr>Jurnal Penutup</vt:lpstr>
      <vt:lpstr>Jurnal Penutup</vt:lpstr>
      <vt:lpstr>Jurnal Penutup</vt:lpstr>
      <vt:lpstr>Jurnal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Bagian2 Bab6-10</dc:title>
  <dc:creator>Rudi Pulunggono</dc:creator>
  <cp:lastModifiedBy>WIN 8.1</cp:lastModifiedBy>
  <cp:revision>575</cp:revision>
  <dcterms:created xsi:type="dcterms:W3CDTF">2012-07-27T06:53:21Z</dcterms:created>
  <dcterms:modified xsi:type="dcterms:W3CDTF">2016-10-13T03:36:22Z</dcterms:modified>
</cp:coreProperties>
</file>